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7B56871-E40D-4E73-A526-58A7CDB17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44926ABF-0C5D-44C2-9784-864356B7C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520719A-0517-44C4-9889-D315C871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0C68136-0B25-465A-A35C-1ECD5A04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FF27312-47CD-42E4-A117-FDFCE55F2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5844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FD6C07D-E66C-4C2C-A099-D3AE7B862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19AAD5A-E40D-455A-B9EE-1D7B7C52D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E438178-CC7C-4E32-B327-26278C6A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563D418-A75F-485D-ADE8-036ABB90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FD67950-9BAF-4FD3-8E4D-76770305A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960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987111A-421F-4D48-981E-A68F5E09E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3F7818E-387C-4F36-8BD2-9E7353316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EEEE63D-C817-417C-90DF-4DF0AE6D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9F5845A-78FA-4BEF-9A5E-836E7122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7D43C9E-5C19-486C-82DB-A4E3FD516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9476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D815368-821E-4371-9571-804AEF350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53E6E5F-BB63-493B-9A0C-ED0E3A72E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F4AB1FE-9E6F-4AD3-910F-587B44A49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225CB02-0FBE-464E-9052-ECCE7E250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1ABCFA2-CC5B-42A8-A660-46CCA306F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AFF4413-9260-45B1-8DDF-1F27CA09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213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CEA5A8-D066-4CCA-B1B0-87C593012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442FC68-26E4-4E0A-B00F-7CE961352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DE000258-1CE2-4C11-938B-90EEB1950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AA675FA2-D414-46A3-94A6-051A6DBA44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42D942B9-76A6-41B3-A28F-D8A34F479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855C4B26-1A5E-497B-91BD-F03268AFF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78422B92-883D-4591-989D-1AFC0A703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F906CD0-7F36-4C9F-82DD-B3AA859A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0470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037CB3-CA71-4383-B020-62376C30B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1115BF92-D09F-46F2-9BF2-A712F2C2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C60C92C3-986B-4762-87FE-71A3D2AF9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7713D47-2159-4244-9F38-8970A4EE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8435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71FDFE4D-5540-4C87-AC75-423B38BD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047E215A-13B6-4E46-B4D3-084E1B57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6EC102E-2740-4840-BB87-DB17437E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972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8785E34-4596-4956-86B5-90519A88A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6F19168-7BBF-471D-B163-8B002F7B1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AE4E42F-3F29-476C-A6EF-30BBBCEEB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ABC9829-DD04-4D0F-9320-1EEA9F04B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2D34CB6-172C-404D-9901-2520C599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EA53758-BBA3-4379-A913-4DAE62DD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3850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C393C80-AFE9-4544-BF3E-422F1140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A493A743-F04A-4BA5-8CE7-52BB7DC08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1A753157-22D4-47E9-BF5A-5F0A3416A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F30A100-3FF7-4200-968E-A4EC4989E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F1B46B6-21A4-408F-BD0A-3EDF841F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331FB91-2A63-4E00-9C02-37ED79D28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3120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157A3E5-FE62-4105-8A0F-8EF86E9D6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4070FA1-754D-463D-8B3E-0569DC126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BA2F7C4-E945-4573-BE9F-15D5F6744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B23091B-5F1A-4EBF-A205-1B908AED9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C3BD8D5-6B1B-4037-A3BC-DF28CEB4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630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91B932C-F019-4739-9AA6-7890189F13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100A0D9-DB70-4E19-A51D-7FB5301E1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D085EE5-D915-42C4-8D67-4C67CD38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C7E3FF2-CADC-4B3E-BC49-D668C44FB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B6AF9C8-A980-4F7B-8421-EEC90B1E8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9955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736F5FCD-C6E4-46D5-B3E1-F09C868D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169DA74-138F-4F6B-B1C1-363774537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FE31279-6348-4F97-806A-63BDD6242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11/8/2022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2D29013-2670-4BF2-B2E5-25863B016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AECDB39-75FA-497F-9B00-BEB70A275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9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8" descr="https://i771.photobucket.com/albums/xx357/marumura/Japanist%20Monthly/World%20Heritage/Omamori/Omamori1_1.jpg">
            <a:extLst>
              <a:ext uri="{FF2B5EF4-FFF2-40B4-BE49-F238E27FC236}">
                <a16:creationId xmlns:a16="http://schemas.microsoft.com/office/drawing/2014/main" id="{73126B00-8598-4E5A-AA9B-88E473556DAF}"/>
              </a:ext>
            </a:extLst>
          </p:cNvPr>
          <p:cNvPicPr/>
          <p:nvPr/>
        </p:nvPicPr>
        <p:blipFill rotWithShape="1"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4" b="233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7D4E081-A5E5-464B-BC26-20F6D4753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532" y="2091263"/>
            <a:ext cx="8652938" cy="2461504"/>
          </a:xfrm>
        </p:spPr>
        <p:txBody>
          <a:bodyPr>
            <a:normAutofit/>
          </a:bodyPr>
          <a:lstStyle/>
          <a:p>
            <a:r>
              <a:rPr lang="ja-JP" altLang="en-US" sz="15000" b="1" dirty="0"/>
              <a:t>おまもり</a:t>
            </a:r>
            <a:endParaRPr lang="th-TH" sz="15000" b="1" dirty="0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1EEAE1D6-B848-4AA8-9DAE-F21AFCD8F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532" y="4623127"/>
            <a:ext cx="8655200" cy="457201"/>
          </a:xfrm>
        </p:spPr>
        <p:txBody>
          <a:bodyPr>
            <a:normAutofit/>
          </a:bodyPr>
          <a:lstStyle/>
          <a:p>
            <a:endParaRPr lang="th-T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143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8" descr="https://i771.photobucket.com/albums/xx357/marumura/Japanist%20Monthly/World%20Heritage/Omamori/Omamori1_1.jpg">
            <a:extLst>
              <a:ext uri="{FF2B5EF4-FFF2-40B4-BE49-F238E27FC236}">
                <a16:creationId xmlns:a16="http://schemas.microsoft.com/office/drawing/2014/main" id="{73126B00-8598-4E5A-AA9B-88E473556DAF}"/>
              </a:ext>
            </a:extLst>
          </p:cNvPr>
          <p:cNvPicPr/>
          <p:nvPr/>
        </p:nvPicPr>
        <p:blipFill rotWithShape="1"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4" b="233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7D4E081-A5E5-464B-BC26-20F6D4753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9349" y="1614703"/>
            <a:ext cx="8652938" cy="2461504"/>
          </a:xfrm>
        </p:spPr>
        <p:txBody>
          <a:bodyPr>
            <a:noAutofit/>
          </a:bodyPr>
          <a:lstStyle/>
          <a:p>
            <a:r>
              <a:rPr lang="ja-JP" altLang="en-US" sz="9000" b="1" dirty="0"/>
              <a:t>おまもり</a:t>
            </a:r>
            <a:r>
              <a:rPr lang="th-TH" altLang="ja-JP" sz="9000" b="1" dirty="0"/>
              <a:t>  คืออะไร ?</a:t>
            </a:r>
            <a:endParaRPr lang="th-TH" sz="9000" b="1" dirty="0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1EEAE1D6-B848-4AA8-9DAE-F21AFCD8F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532" y="4623127"/>
            <a:ext cx="8655200" cy="457201"/>
          </a:xfrm>
        </p:spPr>
        <p:txBody>
          <a:bodyPr>
            <a:normAutofit/>
          </a:bodyPr>
          <a:lstStyle/>
          <a:p>
            <a:endParaRPr lang="th-T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97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169819"/>
            <a:ext cx="11821886" cy="62832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/>
              <a:t> </a:t>
            </a:r>
            <a:r>
              <a:rPr lang="ja-JP" altLang="en-US" sz="3600" b="1" dirty="0"/>
              <a:t>おまもり</a:t>
            </a:r>
            <a:r>
              <a:rPr lang="en-US" sz="3600" dirty="0"/>
              <a:t> </a:t>
            </a:r>
            <a:r>
              <a:rPr lang="th-TH" sz="3600" dirty="0"/>
              <a:t>เป็นเครื่องรางในศาสนาชินโตของชาวญี่ปุ่น มีความสำคัญคล้ายๆ กับพระพุทธรูปหรือพระเครื่องในศาสนาพุทธนั่นแหล่ะ </a:t>
            </a:r>
            <a:br>
              <a:rPr lang="th-TH" sz="3600" dirty="0"/>
            </a:br>
            <a:r>
              <a:rPr lang="th-TH" sz="3600" dirty="0">
                <a:highlight>
                  <a:srgbClr val="FFFF00"/>
                </a:highlight>
              </a:rPr>
              <a:t>คำว่า</a:t>
            </a:r>
            <a:r>
              <a:rPr lang="ja-JP" altLang="en-US" sz="3600" dirty="0">
                <a:highlight>
                  <a:srgbClr val="FFFF00"/>
                </a:highlight>
              </a:rPr>
              <a:t>まもり</a:t>
            </a:r>
            <a:r>
              <a:rPr lang="en-US" sz="3600">
                <a:highlight>
                  <a:srgbClr val="FFFF00"/>
                </a:highlight>
              </a:rPr>
              <a:t> </a:t>
            </a:r>
            <a:r>
              <a:rPr lang="th-TH" sz="3600">
                <a:highlight>
                  <a:srgbClr val="FFFF00"/>
                </a:highlight>
              </a:rPr>
              <a:t>แปลว่า</a:t>
            </a:r>
            <a:r>
              <a:rPr lang="th-TH" sz="3600" dirty="0">
                <a:highlight>
                  <a:srgbClr val="FFFF00"/>
                </a:highlight>
              </a:rPr>
              <a:t>ปกป้อง ดังนั้นคำว่า </a:t>
            </a:r>
            <a:r>
              <a:rPr lang="ja-JP" altLang="en-US" sz="3600" dirty="0">
                <a:highlight>
                  <a:srgbClr val="FFFF00"/>
                </a:highlight>
              </a:rPr>
              <a:t>おまもり</a:t>
            </a:r>
            <a:r>
              <a:rPr lang="th-TH" sz="3600" dirty="0">
                <a:highlight>
                  <a:srgbClr val="FFFF00"/>
                </a:highlight>
              </a:rPr>
              <a:t>จึงหมายถึงเครื่องป้องกันศักดิ์สิทธิ์</a:t>
            </a:r>
            <a:r>
              <a:rPr lang="th-TH" sz="3600" dirty="0"/>
              <a:t> ซึ่งโดยปกติแล้วโอมาโมริ จะถูกห่อด้วยผ้า แนบกระดาษหรือเศษไม้ที่ผู้อธิษฐานเขียนข้อความเอาไว้เพื่อขอให้นำโชคดีมาให้ แล้วยังใช้ป้องกันโชคร้ายได้ด้วย ปกติก็มักจะห้อยไว้ที่กระเป๋า โทรศัพท์มือถือ หรือในรถยนต์ (อันนี้เพื่อความปลอดภัยในการเดินทาง) โอมาโมริส่วนใหญ่ก็จะมีดีไซน์เป็นเอกลักษณ์ตามสถานที่หรือเมืองที่สร้างโอมาโมริ</a:t>
            </a:r>
            <a:r>
              <a:rPr lang="th-TH" sz="3600" dirty="0" err="1"/>
              <a:t>นั้นๆ</a:t>
            </a:r>
            <a:br>
              <a:rPr lang="en-US" sz="3600" dirty="0"/>
            </a:b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18386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169819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463" y="1655356"/>
            <a:ext cx="10648406" cy="23876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/>
              <a:t> </a:t>
            </a:r>
            <a:r>
              <a:rPr lang="ja-JP" altLang="en-US" sz="6600" b="1" dirty="0"/>
              <a:t>おまもり</a:t>
            </a:r>
            <a:r>
              <a:rPr lang="en-US" sz="6600" b="1" dirty="0"/>
              <a:t> </a:t>
            </a:r>
            <a:r>
              <a:rPr lang="th-TH" sz="6600" b="1" dirty="0"/>
              <a:t>มีลักษณะ หน้าตายังไงกันนะ ?</a:t>
            </a:r>
          </a:p>
        </p:txBody>
      </p:sp>
    </p:spTree>
    <p:extLst>
      <p:ext uri="{BB962C8B-B14F-4D97-AF65-F5344CB8AC3E}">
        <p14:creationId xmlns:p14="http://schemas.microsoft.com/office/powerpoint/2010/main" val="55968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463" y="1655356"/>
            <a:ext cx="10648406" cy="2387600"/>
          </a:xfrm>
        </p:spPr>
        <p:txBody>
          <a:bodyPr>
            <a:noAutofit/>
          </a:bodyPr>
          <a:lstStyle/>
          <a:p>
            <a:pPr algn="l"/>
            <a:endParaRPr lang="th-TH" sz="6600" b="1" dirty="0"/>
          </a:p>
        </p:txBody>
      </p:sp>
      <p:pic>
        <p:nvPicPr>
          <p:cNvPr id="4" name="Picture 5" descr="https://i771.photobucket.com/albums/xx357/marumura/Japanist%20Monthly/World%20Heritage/Omamori/Omamori6_6.jpg">
            <a:extLst>
              <a:ext uri="{FF2B5EF4-FFF2-40B4-BE49-F238E27FC236}">
                <a16:creationId xmlns:a16="http://schemas.microsoft.com/office/drawing/2014/main" id="{54C9F089-DF19-40EB-9B24-12CCBC0923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491" y="917849"/>
            <a:ext cx="7707085" cy="47871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0476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463" y="1655356"/>
            <a:ext cx="10648406" cy="2387600"/>
          </a:xfrm>
        </p:spPr>
        <p:txBody>
          <a:bodyPr>
            <a:noAutofit/>
          </a:bodyPr>
          <a:lstStyle/>
          <a:p>
            <a:pPr algn="l"/>
            <a:endParaRPr lang="th-TH" sz="6600" b="1" dirty="0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7E22011-9DFA-4E41-87F7-04EA3956E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" y="920933"/>
            <a:ext cx="3535136" cy="2356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15BF00D7-7937-41BC-8783-491D9FD17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599" y="947060"/>
            <a:ext cx="3636919" cy="2424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AA1F8EE-56AB-48C2-98E3-9FF352439F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82" y="3371849"/>
            <a:ext cx="4060372" cy="2513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8444BD2E-44A9-4AE8-A30A-2162FB3A50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27" y="983779"/>
            <a:ext cx="3163088" cy="4587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BA92BF7B-D6FC-480D-839D-82BF5CB3F4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771" y="3497941"/>
            <a:ext cx="2621428" cy="2621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0958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169819"/>
            <a:ext cx="11821886" cy="62832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/>
              <a:t> </a:t>
            </a:r>
            <a:r>
              <a:rPr lang="th-TH" sz="4400" dirty="0"/>
              <a:t>ว่ากันว่า</a:t>
            </a:r>
            <a:r>
              <a:rPr lang="th-TH" sz="4400" u="sng" dirty="0"/>
              <a:t>ห้ามเปิดโอมาโมริเด็ดขาด </a:t>
            </a:r>
            <a:r>
              <a:rPr lang="th-TH" sz="4400" dirty="0"/>
              <a:t>ไม่อย่างนั้นจะไม่ขลัง ไม่ศักดิ์สิทธิ์ หรือเสื่อมลงนั่นเอง… และควรเปลี่ยนเครื่องรางนี้ทุกปี เพื่อป้องกันไม่ให้โชคร้ายของปีที่แล้วที่โอมาโมริเคยกำจัดปัดเป่าเอาไว้กลับมาอีก ซึ่งโอมาโมริเก่ามักจะถูกนำกลับไปที่ศาลเจ้าหรือวัด ซึ่งรู้วิธีการจัดการกับของศักดิ์สิทธิ์เหล่านี้ได้อย่างเหมาะสม </a:t>
            </a:r>
            <a:br>
              <a:rPr lang="th-TH" sz="4400" dirty="0"/>
            </a:br>
            <a:r>
              <a:rPr lang="th-TH" sz="4400" dirty="0"/>
              <a:t>(ว่ากันว่าต้องทำพิธีกรรมก่อนจะเผา)</a:t>
            </a:r>
            <a:br>
              <a:rPr lang="en-US" sz="4400" dirty="0"/>
            </a:br>
            <a:endParaRPr lang="th-TH" sz="4400" u="sng" dirty="0"/>
          </a:p>
        </p:txBody>
      </p:sp>
    </p:spTree>
    <p:extLst>
      <p:ext uri="{BB962C8B-B14F-4D97-AF65-F5344CB8AC3E}">
        <p14:creationId xmlns:p14="http://schemas.microsoft.com/office/powerpoint/2010/main" val="201687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169819"/>
            <a:ext cx="11821886" cy="62832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/>
              <a:t> </a:t>
            </a:r>
            <a:r>
              <a:rPr lang="th-TH" sz="4000" dirty="0"/>
              <a:t>ปัจจุบันเริ่มมีการจำหน่ายเพื่อการค้ามากขึ้น(ไม่ต้องไปเช่าถึงวัดหรือศาลเจ้ากันแล้วนะ) ซึ่งที่มาของโอมาโมริเหล่านี้ไม่ได้มาอย่างถูกต้องตามหลักพิธีกรรม เชื่อกันว่าไม่มีคุณสมบัติป้องกัน ปัดเป่าโชคร้ายร้าย หรือนำเรื่อง</a:t>
            </a:r>
            <a:r>
              <a:rPr lang="th-TH" sz="4000" dirty="0" err="1"/>
              <a:t>ดีๆ</a:t>
            </a:r>
            <a:r>
              <a:rPr lang="th-TH" sz="4000" dirty="0"/>
              <a:t> มาให้เจ้าของ เน้นรูปแบบน่ารัก ดีไซน์สวยๆ เก๋ๆ มักจะใช้ตัวการ์ตูนยอดฮิตมาเป็นแบบด้วย แต่โอมาโมริแบบนี้ก็ไม่ต้องเปลี่ยนทุกปี มักจะเป็นเครื่องรางแบบกลางๆ ไม่ระบุคุณสมบัติเฉพาะเจาะจงอะไร นิยมตั้งขายกันตามร้านค้าทั่วญี่ปุ่น</a:t>
            </a:r>
            <a:br>
              <a:rPr lang="en-US" sz="4000" dirty="0"/>
            </a:br>
            <a:endParaRPr lang="th-TH" sz="4000" u="sng" dirty="0"/>
          </a:p>
        </p:txBody>
      </p:sp>
    </p:spTree>
    <p:extLst>
      <p:ext uri="{BB962C8B-B14F-4D97-AF65-F5344CB8AC3E}">
        <p14:creationId xmlns:p14="http://schemas.microsoft.com/office/powerpoint/2010/main" val="219979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169819"/>
            <a:ext cx="11821886" cy="62832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/>
              <a:t> </a:t>
            </a:r>
            <a:r>
              <a:rPr lang="th-TH" sz="4400" u="sng" dirty="0"/>
              <a:t>ด้านนึงส่วนใหญ่จะบอกคุณสมบัติของโอมาโมริ</a:t>
            </a:r>
            <a:r>
              <a:rPr lang="th-TH" sz="4400" dirty="0"/>
              <a:t>ว่ามีประโยชน์อะไร ซึ่งโอมาโมริแบบกลางๆ ใช้ได้ทุกโอกาสก็มี แต่ส่วนใหญ่แล้วก็มักจะระบุไปทางใดทางหนึ่งเลยมากกว่า เช่นเพื่อให้ประสบความสำเร็จในการเรียน เพื่อให้ความรักราบรื่น เพื่อให้มีสุขภาพแข็งแรง เพื่อให้เดินทางปลอดภัย ฯลฯ </a:t>
            </a:r>
            <a:r>
              <a:rPr lang="th-TH" sz="4400" u="sng" dirty="0"/>
              <a:t>ส่วนอีกด้านมักจะบอกชื่อวัดหรือศาลเจ้าที่มาของ             โอมาโมริ</a:t>
            </a:r>
            <a:br>
              <a:rPr lang="en-US" sz="4400" u="sng" dirty="0"/>
            </a:br>
            <a:endParaRPr lang="th-TH" sz="4400" u="sng" dirty="0"/>
          </a:p>
        </p:txBody>
      </p:sp>
    </p:spTree>
    <p:extLst>
      <p:ext uri="{BB962C8B-B14F-4D97-AF65-F5344CB8AC3E}">
        <p14:creationId xmlns:p14="http://schemas.microsoft.com/office/powerpoint/2010/main" val="1834648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463" y="1655356"/>
            <a:ext cx="10648406" cy="2387600"/>
          </a:xfrm>
        </p:spPr>
        <p:txBody>
          <a:bodyPr>
            <a:noAutofit/>
          </a:bodyPr>
          <a:lstStyle/>
          <a:p>
            <a:pPr algn="l"/>
            <a:endParaRPr lang="th-TH" sz="6600" b="1" dirty="0"/>
          </a:p>
        </p:txBody>
      </p:sp>
      <p:pic>
        <p:nvPicPr>
          <p:cNvPr id="5" name="Picture 6" descr="https://i771.photobucket.com/albums/xx357/marumura/Japanist%20Monthly/World%20Heritage/Omamori/Omamori5_5.jpg">
            <a:extLst>
              <a:ext uri="{FF2B5EF4-FFF2-40B4-BE49-F238E27FC236}">
                <a16:creationId xmlns:a16="http://schemas.microsoft.com/office/drawing/2014/main" id="{2E220205-887D-4F28-8CCA-07B79F260FC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954" y="804568"/>
            <a:ext cx="7333434" cy="5510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117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589" y="718050"/>
            <a:ext cx="10648406" cy="2387600"/>
          </a:xfrm>
        </p:spPr>
        <p:txBody>
          <a:bodyPr>
            <a:noAutofit/>
          </a:bodyPr>
          <a:lstStyle/>
          <a:p>
            <a:pPr algn="l"/>
            <a:r>
              <a:rPr lang="th-TH" sz="4400" dirty="0"/>
              <a:t>อย่างเช่นสีชมพูหมายถึงความรัก สีแดงหมายถึงทำมาค้าขึ้นเงินทองไหลมาเทมา สีทองทำให้มีเงินทองและมีโชคลาภ ส่วนสีม่วงก็หมายถึงสุขภาพดี เป็นต้น</a:t>
            </a:r>
            <a:endParaRPr lang="th-TH" sz="4400" b="1" dirty="0"/>
          </a:p>
        </p:txBody>
      </p:sp>
      <p:pic>
        <p:nvPicPr>
          <p:cNvPr id="7" name="Picture 7" descr="https://i771.photobucket.com/albums/xx357/marumura/Japanist%20Monthly/World%20Heritage/Omamori/Omamori4_4.jpg">
            <a:extLst>
              <a:ext uri="{FF2B5EF4-FFF2-40B4-BE49-F238E27FC236}">
                <a16:creationId xmlns:a16="http://schemas.microsoft.com/office/drawing/2014/main" id="{FD394C56-84CC-4BB8-9B02-1E5D751CB3C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008" y="3105650"/>
            <a:ext cx="4516209" cy="3105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890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275" y="1501821"/>
            <a:ext cx="10648406" cy="2387600"/>
          </a:xfrm>
        </p:spPr>
        <p:txBody>
          <a:bodyPr>
            <a:noAutofit/>
          </a:bodyPr>
          <a:lstStyle/>
          <a:p>
            <a:pPr algn="l">
              <a:spcAft>
                <a:spcPts val="1500"/>
              </a:spcAft>
            </a:pPr>
            <a:r>
              <a:rPr lang="th-TH" sz="3600" dirty="0">
                <a:solidFill>
                  <a:srgbClr val="352C28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สัตว์ที่นำมาเป็นแบบของโอมาโมริก็มีความหมายนะ อย่างนกฮูกนำโชคก็มักจะหมายถึงขอให้ครอบครัวมีความสุข คนพกพามีสติปัญญาดีเรียนเก่ง หรือถ้าเป็นรูปหน้าปีศาจ (เทพเจ้าที่คอยดูแลความประพฤติของพวกผี) ก็มักจะเอาไว้ห้อยรถยนต์ไม่ให้ภูตผีไม่ดีมาก่อกวนนั่นแหล่ะ แล้วถ้าอันไหนมีกระดิ่งหรือกระพรวนก็จะเรียกแต่สิ่งมงคลเท่านั้น แต่ไม่อนุญาตให้สิ่งอัปมงคลเข้าใกล้นะจ้ะ</a:t>
            </a:r>
            <a:br>
              <a:rPr lang="en-US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</a:br>
            <a:endParaRPr lang="th-TH" sz="3600" b="1" dirty="0"/>
          </a:p>
        </p:txBody>
      </p:sp>
      <p:pic>
        <p:nvPicPr>
          <p:cNvPr id="7" name="Picture 7" descr="https://i771.photobucket.com/albums/xx357/marumura/Japanist%20Monthly/World%20Heritage/Omamori/Omamori4_4.jpg">
            <a:extLst>
              <a:ext uri="{FF2B5EF4-FFF2-40B4-BE49-F238E27FC236}">
                <a16:creationId xmlns:a16="http://schemas.microsoft.com/office/drawing/2014/main" id="{FD394C56-84CC-4BB8-9B02-1E5D751CB3C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43" y="3429000"/>
            <a:ext cx="4415247" cy="278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1879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F771D3-8241-449B-A012-2FDDC9861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526" y="4183017"/>
            <a:ext cx="10648406" cy="2387600"/>
          </a:xfrm>
        </p:spPr>
        <p:txBody>
          <a:bodyPr>
            <a:noAutofit/>
          </a:bodyPr>
          <a:lstStyle/>
          <a:p>
            <a:pPr algn="l">
              <a:spcAft>
                <a:spcPts val="1500"/>
              </a:spcAft>
            </a:pPr>
            <a:r>
              <a:rPr lang="th-TH" sz="3600" dirty="0"/>
              <a:t>เรียกได้ว่าเครื่องรางในปัจจุบันนั้นมีความหลากหลายครอบคลุมทุกความต้องการ วิธีใช้ก็แค่พกติดตัวไว้ หรือหากเป็นเครื่องรางเกี่ยวกับยานพาหนะก็แขวนไว้ที่รถ หรือยานพาหนะได้เลย อย่างไรก็ตามเครื่องราง</a:t>
            </a:r>
            <a:r>
              <a:rPr lang="th-TH" sz="3600" dirty="0" err="1"/>
              <a:t>ต่างๆ</a:t>
            </a:r>
            <a:r>
              <a:rPr lang="th-TH" sz="3600" dirty="0"/>
              <a:t> จะมีวันหมดอายุด้วยนะ โดยมากจะใช้งานได้ประมาณ 1 ปี ตั้งแต่ที่เริ่มใช้งาน จากนั้นชาวญี่ปุ่นมักนำไปฝากไว้กับศาลเจ้า หรือวัดเพื่อการทำลายต่อไป</a:t>
            </a:r>
            <a:br>
              <a:rPr lang="en-US" sz="3600" dirty="0"/>
            </a:br>
            <a:endParaRPr lang="th-TH" sz="3600" b="1" dirty="0"/>
          </a:p>
        </p:txBody>
      </p:sp>
      <p:pic>
        <p:nvPicPr>
          <p:cNvPr id="5" name="Picture 8" descr="https://i771.photobucket.com/albums/xx357/marumura/Japanist%20Monthly/World%20Heritage/Omamori/Omamori1_1.jpg">
            <a:extLst>
              <a:ext uri="{FF2B5EF4-FFF2-40B4-BE49-F238E27FC236}">
                <a16:creationId xmlns:a16="http://schemas.microsoft.com/office/drawing/2014/main" id="{E88703A8-FAB1-4FD1-BB6F-1F24374460C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7" y="547188"/>
            <a:ext cx="4140926" cy="2881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C7EA1EB-D435-41B6-BE69-D38AD89AC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11" y="547188"/>
            <a:ext cx="2786150" cy="2881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6682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Picture 8" descr="https://i771.photobucket.com/albums/xx357/marumura/Japanist%20Monthly/World%20Heritage/Omamori/Omamori1_1.jpg">
            <a:extLst>
              <a:ext uri="{FF2B5EF4-FFF2-40B4-BE49-F238E27FC236}">
                <a16:creationId xmlns:a16="http://schemas.microsoft.com/office/drawing/2014/main" id="{E88703A8-FAB1-4FD1-BB6F-1F24374460C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821" y="633708"/>
            <a:ext cx="4349931" cy="3096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8E303CD-9219-48E8-B519-8959485D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074" y="3799679"/>
            <a:ext cx="3993424" cy="2424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E2CD589-FC2A-406C-AFEC-426D836C3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662" y="957614"/>
            <a:ext cx="4466856" cy="462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3939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E1FDAAEB-B105-4F80-95DF-3CDE1BE21E2C}"/>
              </a:ext>
            </a:extLst>
          </p:cNvPr>
          <p:cNvSpPr/>
          <p:nvPr/>
        </p:nvSpPr>
        <p:spPr>
          <a:xfrm>
            <a:off x="185057" y="287383"/>
            <a:ext cx="11821886" cy="6283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6D725234-0B59-4006-A34A-8F7EC7F6D4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FEE57D89-7B76-449B-9F49-2413535B4B89}"/>
              </a:ext>
            </a:extLst>
          </p:cNvPr>
          <p:cNvSpPr/>
          <p:nvPr/>
        </p:nvSpPr>
        <p:spPr>
          <a:xfrm>
            <a:off x="2889068" y="1294878"/>
            <a:ext cx="6048103" cy="164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600" b="1" dirty="0">
                <a:latin typeface="+mj-lt"/>
              </a:rPr>
              <a:t>ありがとうございました。</a:t>
            </a:r>
            <a:endParaRPr lang="th-TH" sz="3600" b="1" dirty="0">
              <a:latin typeface="+mj-lt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31B429CB-7F72-4702-929F-68E416405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417" y="3359331"/>
            <a:ext cx="3211286" cy="32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9674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646</Words>
  <Application>Microsoft Office PowerPoint</Application>
  <PresentationFormat>แบบจอกว้าง</PresentationFormat>
  <Paragraphs>11</Paragraphs>
  <Slides>15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15</vt:i4>
      </vt:variant>
    </vt:vector>
  </HeadingPairs>
  <TitlesOfParts>
    <vt:vector size="20" baseType="lpstr">
      <vt:lpstr>Angsana New</vt:lpstr>
      <vt:lpstr>Arial</vt:lpstr>
      <vt:lpstr>Calibri</vt:lpstr>
      <vt:lpstr>Calibri Light</vt:lpstr>
      <vt:lpstr>ธีมของ Office</vt:lpstr>
      <vt:lpstr>おまもり</vt:lpstr>
      <vt:lpstr>おまもり  คืออะไร ?</vt:lpstr>
      <vt:lpstr> おまもり เป็นเครื่องรางในศาสนาชินโตของชาวญี่ปุ่น มีความสำคัญคล้ายๆ กับพระพุทธรูปหรือพระเครื่องในศาสนาพุทธนั่นแหล่ะ  คำว่าまもり แปลว่าปกป้อง ดังนั้นคำว่า おまもりจึงหมายถึงเครื่องป้องกันศักดิ์สิทธิ์ ซึ่งโดยปกติแล้วโอมาโมริ จะถูกห่อด้วยผ้า แนบกระดาษหรือเศษไม้ที่ผู้อธิษฐานเขียนข้อความเอาไว้เพื่อขอให้นำโชคดีมาให้ แล้วยังใช้ป้องกันโชคร้ายได้ด้วย ปกติก็มักจะห้อยไว้ที่กระเป๋า โทรศัพท์มือถือ หรือในรถยนต์ (อันนี้เพื่อความปลอดภัยในการเดินทาง) โอมาโมริส่วนใหญ่ก็จะมีดีไซน์เป็นเอกลักษณ์ตามสถานที่หรือเมืองที่สร้างโอมาโมรินั้นๆ </vt:lpstr>
      <vt:lpstr> おまもり มีลักษณะ หน้าตายังไงกันนะ ?</vt:lpstr>
      <vt:lpstr>งานนำเสนอ PowerPoint</vt:lpstr>
      <vt:lpstr>งานนำเสนอ PowerPoint</vt:lpstr>
      <vt:lpstr> ว่ากันว่าห้ามเปิดโอมาโมริเด็ดขาด ไม่อย่างนั้นจะไม่ขลัง ไม่ศักดิ์สิทธิ์ หรือเสื่อมลงนั่นเอง… และควรเปลี่ยนเครื่องรางนี้ทุกปี เพื่อป้องกันไม่ให้โชคร้ายของปีที่แล้วที่โอมาโมริเคยกำจัดปัดเป่าเอาไว้กลับมาอีก ซึ่งโอมาโมริเก่ามักจะถูกนำกลับไปที่ศาลเจ้าหรือวัด ซึ่งรู้วิธีการจัดการกับของศักดิ์สิทธิ์เหล่านี้ได้อย่างเหมาะสม  (ว่ากันว่าต้องทำพิธีกรรมก่อนจะเผา) </vt:lpstr>
      <vt:lpstr> ปัจจุบันเริ่มมีการจำหน่ายเพื่อการค้ามากขึ้น(ไม่ต้องไปเช่าถึงวัดหรือศาลเจ้ากันแล้วนะ) ซึ่งที่มาของโอมาโมริเหล่านี้ไม่ได้มาอย่างถูกต้องตามหลักพิธีกรรม เชื่อกันว่าไม่มีคุณสมบัติป้องกัน ปัดเป่าโชคร้ายร้าย หรือนำเรื่องดีๆ มาให้เจ้าของ เน้นรูปแบบน่ารัก ดีไซน์สวยๆ เก๋ๆ มักจะใช้ตัวการ์ตูนยอดฮิตมาเป็นแบบด้วย แต่โอมาโมริแบบนี้ก็ไม่ต้องเปลี่ยนทุกปี มักจะเป็นเครื่องรางแบบกลางๆ ไม่ระบุคุณสมบัติเฉพาะเจาะจงอะไร นิยมตั้งขายกันตามร้านค้าทั่วญี่ปุ่น </vt:lpstr>
      <vt:lpstr> ด้านนึงส่วนใหญ่จะบอกคุณสมบัติของโอมาโมริว่ามีประโยชน์อะไร ซึ่งโอมาโมริแบบกลางๆ ใช้ได้ทุกโอกาสก็มี แต่ส่วนใหญ่แล้วก็มักจะระบุไปทางใดทางหนึ่งเลยมากกว่า เช่นเพื่อให้ประสบความสำเร็จในการเรียน เพื่อให้ความรักราบรื่น เพื่อให้มีสุขภาพแข็งแรง เพื่อให้เดินทางปลอดภัย ฯลฯ ส่วนอีกด้านมักจะบอกชื่อวัดหรือศาลเจ้าที่มาของ             โอมาโมริ </vt:lpstr>
      <vt:lpstr>งานนำเสนอ PowerPoint</vt:lpstr>
      <vt:lpstr>อย่างเช่นสีชมพูหมายถึงความรัก สีแดงหมายถึงทำมาค้าขึ้นเงินทองไหลมาเทมา สีทองทำให้มีเงินทองและมีโชคลาภ ส่วนสีม่วงก็หมายถึงสุขภาพดี เป็นต้น</vt:lpstr>
      <vt:lpstr>สัตว์ที่นำมาเป็นแบบของโอมาโมริก็มีความหมายนะ อย่างนกฮูกนำโชคก็มักจะหมายถึงขอให้ครอบครัวมีความสุข คนพกพามีสติปัญญาดีเรียนเก่ง หรือถ้าเป็นรูปหน้าปีศาจ (เทพเจ้าที่คอยดูแลความประพฤติของพวกผี) ก็มักจะเอาไว้ห้อยรถยนต์ไม่ให้ภูตผีไม่ดีมาก่อกวนนั่นแหล่ะ แล้วถ้าอันไหนมีกระดิ่งหรือกระพรวนก็จะเรียกแต่สิ่งมงคลเท่านั้น แต่ไม่อนุญาตให้สิ่งอัปมงคลเข้าใกล้นะจ้ะ </vt:lpstr>
      <vt:lpstr>เรียกได้ว่าเครื่องรางในปัจจุบันนั้นมีความหลากหลายครอบคลุมทุกความต้องการ วิธีใช้ก็แค่พกติดตัวไว้ หรือหากเป็นเครื่องรางเกี่ยวกับยานพาหนะก็แขวนไว้ที่รถ หรือยานพาหนะได้เลย อย่างไรก็ตามเครื่องรางต่างๆ จะมีวันหมดอายุด้วยนะ โดยมากจะใช้งานได้ประมาณ 1 ปี ตั้งแต่ที่เริ่มใช้งาน จากนั้นชาวญี่ปุ่นมักนำไปฝากไว้กับศาลเจ้า หรือวัดเพื่อการทำลายต่อไป 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Admin</dc:creator>
  <cp:lastModifiedBy>siriwanoris@outlook.com</cp:lastModifiedBy>
  <cp:revision>18</cp:revision>
  <dcterms:created xsi:type="dcterms:W3CDTF">2021-01-18T11:27:56Z</dcterms:created>
  <dcterms:modified xsi:type="dcterms:W3CDTF">2022-11-08T02:55:24Z</dcterms:modified>
</cp:coreProperties>
</file>